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3" r:id="rId5"/>
    <p:sldId id="257" r:id="rId6"/>
    <p:sldId id="261" r:id="rId7"/>
    <p:sldId id="262" r:id="rId8"/>
    <p:sldId id="258" r:id="rId9"/>
  </p:sldIdLst>
  <p:sldSz cx="7199313" cy="719931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90" userDrawn="1">
          <p15:clr>
            <a:srgbClr val="A4A3A4"/>
          </p15:clr>
        </p15:guide>
        <p15:guide id="2" pos="22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 showGuides="1">
      <p:cViewPr varScale="1">
        <p:scale>
          <a:sx n="109" d="100"/>
          <a:sy n="109" d="100"/>
        </p:scale>
        <p:origin x="2256" y="108"/>
      </p:cViewPr>
      <p:guideLst>
        <p:guide orient="horz" pos="2290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949" y="1178222"/>
            <a:ext cx="6119416" cy="2506427"/>
          </a:xfrm>
        </p:spPr>
        <p:txBody>
          <a:bodyPr anchor="b"/>
          <a:lstStyle>
            <a:lvl1pPr algn="ctr">
              <a:defRPr sz="4724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914" y="3781306"/>
            <a:ext cx="5399485" cy="1738167"/>
          </a:xfrm>
        </p:spPr>
        <p:txBody>
          <a:bodyPr/>
          <a:lstStyle>
            <a:lvl1pPr marL="0" indent="0" algn="ctr">
              <a:buNone/>
              <a:defRPr sz="1890"/>
            </a:lvl1pPr>
            <a:lvl2pPr marL="359954" indent="0" algn="ctr">
              <a:buNone/>
              <a:defRPr sz="1575"/>
            </a:lvl2pPr>
            <a:lvl3pPr marL="719907" indent="0" algn="ctr">
              <a:buNone/>
              <a:defRPr sz="1417"/>
            </a:lvl3pPr>
            <a:lvl4pPr marL="1079861" indent="0" algn="ctr">
              <a:buNone/>
              <a:defRPr sz="1260"/>
            </a:lvl4pPr>
            <a:lvl5pPr marL="1439814" indent="0" algn="ctr">
              <a:buNone/>
              <a:defRPr sz="1260"/>
            </a:lvl5pPr>
            <a:lvl6pPr marL="1799768" indent="0" algn="ctr">
              <a:buNone/>
              <a:defRPr sz="1260"/>
            </a:lvl6pPr>
            <a:lvl7pPr marL="2159721" indent="0" algn="ctr">
              <a:buNone/>
              <a:defRPr sz="1260"/>
            </a:lvl7pPr>
            <a:lvl8pPr marL="2519675" indent="0" algn="ctr">
              <a:buNone/>
              <a:defRPr sz="1260"/>
            </a:lvl8pPr>
            <a:lvl9pPr marL="2879628" indent="0" algn="ctr">
              <a:buNone/>
              <a:defRPr sz="126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554EA-CD25-453A-BAD7-1B1D12B6081D}" type="datetimeFigureOut">
              <a:rPr lang="ko-KR" altLang="en-US" smtClean="0"/>
              <a:t>2021-08-27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0C3-F891-4A66-857A-CF7D5B26020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30904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554EA-CD25-453A-BAD7-1B1D12B6081D}" type="datetimeFigureOut">
              <a:rPr lang="ko-KR" altLang="en-US" smtClean="0"/>
              <a:t>2021-08-27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0C3-F891-4A66-857A-CF7D5B26020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69837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2009" y="383297"/>
            <a:ext cx="1552352" cy="610108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4953" y="383297"/>
            <a:ext cx="4567064" cy="610108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554EA-CD25-453A-BAD7-1B1D12B6081D}" type="datetimeFigureOut">
              <a:rPr lang="ko-KR" altLang="en-US" smtClean="0"/>
              <a:t>2021-08-27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0C3-F891-4A66-857A-CF7D5B26020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7532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554EA-CD25-453A-BAD7-1B1D12B6081D}" type="datetimeFigureOut">
              <a:rPr lang="ko-KR" altLang="en-US" smtClean="0"/>
              <a:t>2021-08-27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0C3-F891-4A66-857A-CF7D5B26020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68349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204" y="1794831"/>
            <a:ext cx="6209407" cy="2994714"/>
          </a:xfrm>
        </p:spPr>
        <p:txBody>
          <a:bodyPr anchor="b"/>
          <a:lstStyle>
            <a:lvl1pPr>
              <a:defRPr sz="4724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1204" y="4817876"/>
            <a:ext cx="6209407" cy="1574849"/>
          </a:xfrm>
        </p:spPr>
        <p:txBody>
          <a:bodyPr/>
          <a:lstStyle>
            <a:lvl1pPr marL="0" indent="0">
              <a:buNone/>
              <a:defRPr sz="1890">
                <a:solidFill>
                  <a:schemeClr val="tx1"/>
                </a:solidFill>
              </a:defRPr>
            </a:lvl1pPr>
            <a:lvl2pPr marL="359954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2pPr>
            <a:lvl3pPr marL="719907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3pPr>
            <a:lvl4pPr marL="107986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4pPr>
            <a:lvl5pPr marL="1439814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5pPr>
            <a:lvl6pPr marL="179976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6pPr>
            <a:lvl7pPr marL="215972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7pPr>
            <a:lvl8pPr marL="251967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8pPr>
            <a:lvl9pPr marL="287962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554EA-CD25-453A-BAD7-1B1D12B6081D}" type="datetimeFigureOut">
              <a:rPr lang="ko-KR" altLang="en-US" smtClean="0"/>
              <a:t>2021-08-27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0C3-F891-4A66-857A-CF7D5B26020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5732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4953" y="1916484"/>
            <a:ext cx="3059708" cy="456789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652" y="1916484"/>
            <a:ext cx="3059708" cy="456789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554EA-CD25-453A-BAD7-1B1D12B6081D}" type="datetimeFigureOut">
              <a:rPr lang="ko-KR" altLang="en-US" smtClean="0"/>
              <a:t>2021-08-27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0C3-F891-4A66-857A-CF7D5B26020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2511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1" y="383299"/>
            <a:ext cx="6209407" cy="1391534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891" y="1764832"/>
            <a:ext cx="3045646" cy="864917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891" y="2629749"/>
            <a:ext cx="3045646" cy="3867965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4652" y="1764832"/>
            <a:ext cx="3060646" cy="864917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44652" y="2629749"/>
            <a:ext cx="3060646" cy="3867965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554EA-CD25-453A-BAD7-1B1D12B6081D}" type="datetimeFigureOut">
              <a:rPr lang="ko-KR" altLang="en-US" smtClean="0"/>
              <a:t>2021-08-27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0C3-F891-4A66-857A-CF7D5B26020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32836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554EA-CD25-453A-BAD7-1B1D12B6081D}" type="datetimeFigureOut">
              <a:rPr lang="ko-KR" altLang="en-US" smtClean="0"/>
              <a:t>2021-08-27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0C3-F891-4A66-857A-CF7D5B26020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13843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554EA-CD25-453A-BAD7-1B1D12B6081D}" type="datetimeFigureOut">
              <a:rPr lang="ko-KR" altLang="en-US" smtClean="0"/>
              <a:t>2021-08-27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0C3-F891-4A66-857A-CF7D5B26020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3946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479954"/>
            <a:ext cx="2321966" cy="1679840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0646" y="1036570"/>
            <a:ext cx="3644652" cy="5116178"/>
          </a:xfrm>
        </p:spPr>
        <p:txBody>
          <a:bodyPr/>
          <a:lstStyle>
            <a:lvl1pPr>
              <a:defRPr sz="2519"/>
            </a:lvl1pPr>
            <a:lvl2pPr>
              <a:defRPr sz="2204"/>
            </a:lvl2pPr>
            <a:lvl3pPr>
              <a:defRPr sz="189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2159794"/>
            <a:ext cx="2321966" cy="4001285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554EA-CD25-453A-BAD7-1B1D12B6081D}" type="datetimeFigureOut">
              <a:rPr lang="ko-KR" altLang="en-US" smtClean="0"/>
              <a:t>2021-08-27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0C3-F891-4A66-857A-CF7D5B26020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36665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479954"/>
            <a:ext cx="2321966" cy="1679840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60646" y="1036570"/>
            <a:ext cx="3644652" cy="5116178"/>
          </a:xfrm>
        </p:spPr>
        <p:txBody>
          <a:bodyPr anchor="t"/>
          <a:lstStyle>
            <a:lvl1pPr marL="0" indent="0">
              <a:buNone/>
              <a:defRPr sz="2519"/>
            </a:lvl1pPr>
            <a:lvl2pPr marL="359954" indent="0">
              <a:buNone/>
              <a:defRPr sz="2204"/>
            </a:lvl2pPr>
            <a:lvl3pPr marL="719907" indent="0">
              <a:buNone/>
              <a:defRPr sz="1890"/>
            </a:lvl3pPr>
            <a:lvl4pPr marL="1079861" indent="0">
              <a:buNone/>
              <a:defRPr sz="1575"/>
            </a:lvl4pPr>
            <a:lvl5pPr marL="1439814" indent="0">
              <a:buNone/>
              <a:defRPr sz="1575"/>
            </a:lvl5pPr>
            <a:lvl6pPr marL="1799768" indent="0">
              <a:buNone/>
              <a:defRPr sz="1575"/>
            </a:lvl6pPr>
            <a:lvl7pPr marL="2159721" indent="0">
              <a:buNone/>
              <a:defRPr sz="1575"/>
            </a:lvl7pPr>
            <a:lvl8pPr marL="2519675" indent="0">
              <a:buNone/>
              <a:defRPr sz="1575"/>
            </a:lvl8pPr>
            <a:lvl9pPr marL="2879628" indent="0">
              <a:buNone/>
              <a:defRPr sz="1575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2159794"/>
            <a:ext cx="2321966" cy="4001285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554EA-CD25-453A-BAD7-1B1D12B6081D}" type="datetimeFigureOut">
              <a:rPr lang="ko-KR" altLang="en-US" smtClean="0"/>
              <a:t>2021-08-27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0C3-F891-4A66-857A-CF7D5B26020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6699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4953" y="383299"/>
            <a:ext cx="6209407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953" y="1916484"/>
            <a:ext cx="6209407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953" y="6672698"/>
            <a:ext cx="1619845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554EA-CD25-453A-BAD7-1B1D12B6081D}" type="datetimeFigureOut">
              <a:rPr lang="ko-KR" altLang="en-US" smtClean="0"/>
              <a:t>2021-08-27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4773" y="6672698"/>
            <a:ext cx="2429768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4515" y="6672698"/>
            <a:ext cx="1619845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BD0C3-F891-4A66-857A-CF7D5B26020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8393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19907" rtl="0" eaLnBrk="1" latinLnBrk="1" hangingPunct="1">
        <a:lnSpc>
          <a:spcPct val="90000"/>
        </a:lnSpc>
        <a:spcBef>
          <a:spcPct val="0"/>
        </a:spcBef>
        <a:buNone/>
        <a:defRPr sz="34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977" indent="-179977" algn="l" defTabSz="719907" rtl="0" eaLnBrk="1" latinLnBrk="1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204" kern="1200">
          <a:solidFill>
            <a:schemeClr val="tx1"/>
          </a:solidFill>
          <a:latin typeface="+mn-lt"/>
          <a:ea typeface="+mn-ea"/>
          <a:cs typeface="+mn-cs"/>
        </a:defRPr>
      </a:lvl1pPr>
      <a:lvl2pPr marL="539930" indent="-179977" algn="l" defTabSz="719907" rtl="0" eaLnBrk="1" latinLnBrk="1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899884" indent="-179977" algn="l" defTabSz="719907" rtl="0" eaLnBrk="1" latinLnBrk="1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259837" indent="-179977" algn="l" defTabSz="719907" rtl="0" eaLnBrk="1" latinLnBrk="1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619791" indent="-179977" algn="l" defTabSz="719907" rtl="0" eaLnBrk="1" latinLnBrk="1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979745" indent="-179977" algn="l" defTabSz="719907" rtl="0" eaLnBrk="1" latinLnBrk="1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339698" indent="-179977" algn="l" defTabSz="719907" rtl="0" eaLnBrk="1" latinLnBrk="1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699652" indent="-179977" algn="l" defTabSz="719907" rtl="0" eaLnBrk="1" latinLnBrk="1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3059605" indent="-179977" algn="l" defTabSz="719907" rtl="0" eaLnBrk="1" latinLnBrk="1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9907" rtl="0" eaLnBrk="1" latinLnBrk="1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1pPr>
      <a:lvl2pPr marL="359954" algn="l" defTabSz="719907" rtl="0" eaLnBrk="1" latinLnBrk="1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2pPr>
      <a:lvl3pPr marL="719907" algn="l" defTabSz="719907" rtl="0" eaLnBrk="1" latinLnBrk="1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079861" algn="l" defTabSz="719907" rtl="0" eaLnBrk="1" latinLnBrk="1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439814" algn="l" defTabSz="719907" rtl="0" eaLnBrk="1" latinLnBrk="1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799768" algn="l" defTabSz="719907" rtl="0" eaLnBrk="1" latinLnBrk="1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159721" algn="l" defTabSz="719907" rtl="0" eaLnBrk="1" latinLnBrk="1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519675" algn="l" defTabSz="719907" rtl="0" eaLnBrk="1" latinLnBrk="1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2879628" algn="l" defTabSz="719907" rtl="0" eaLnBrk="1" latinLnBrk="1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E1798553-BFB5-45AA-AC78-D1BEEBA379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199313" cy="7199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3608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>
            <a:extLst>
              <a:ext uri="{FF2B5EF4-FFF2-40B4-BE49-F238E27FC236}">
                <a16:creationId xmlns:a16="http://schemas.microsoft.com/office/drawing/2014/main" id="{FD3F308F-7048-46EB-88B3-11D8BD0E1B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" y="793"/>
            <a:ext cx="7199313" cy="7199313"/>
          </a:xfrm>
          <a:prstGeom prst="rect">
            <a:avLst/>
          </a:prstGeom>
        </p:spPr>
      </p:pic>
      <p:sp>
        <p:nvSpPr>
          <p:cNvPr id="7" name="사각형: 둥근 모서리 6">
            <a:extLst>
              <a:ext uri="{FF2B5EF4-FFF2-40B4-BE49-F238E27FC236}">
                <a16:creationId xmlns:a16="http://schemas.microsoft.com/office/drawing/2014/main" id="{44418CDD-86D3-4A6C-9FD3-E3D7ED611517}"/>
              </a:ext>
            </a:extLst>
          </p:cNvPr>
          <p:cNvSpPr/>
          <p:nvPr/>
        </p:nvSpPr>
        <p:spPr>
          <a:xfrm>
            <a:off x="716436" y="716436"/>
            <a:ext cx="5759777" cy="725865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용도지역별 개발면적이 다음의 규모 이상일때</a:t>
            </a: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94CAF5AB-E929-446A-B243-3CF0156D8A5E}"/>
              </a:ext>
            </a:extLst>
          </p:cNvPr>
          <p:cNvSpPr/>
          <p:nvPr/>
        </p:nvSpPr>
        <p:spPr>
          <a:xfrm>
            <a:off x="966761" y="2119472"/>
            <a:ext cx="71150" cy="95388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00B050"/>
              </a:solidFill>
            </a:endParaRPr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DD13390A-EDC4-462B-9D1E-798E3470490C}"/>
              </a:ext>
            </a:extLst>
          </p:cNvPr>
          <p:cNvSpPr/>
          <p:nvPr/>
        </p:nvSpPr>
        <p:spPr>
          <a:xfrm>
            <a:off x="1037910" y="1911281"/>
            <a:ext cx="5436735" cy="1162074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28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 </a:t>
            </a:r>
            <a:r>
              <a:rPr lang="ko-KR" altLang="en-US" sz="2800" b="1" dirty="0">
                <a:solidFill>
                  <a:srgbClr val="00B05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도시지역            </a:t>
            </a:r>
            <a:r>
              <a:rPr lang="en-US" altLang="ko-KR" sz="2800" b="1" dirty="0">
                <a:solidFill>
                  <a:srgbClr val="00B05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60,000 ㎡</a:t>
            </a:r>
          </a:p>
          <a:p>
            <a:pPr>
              <a:lnSpc>
                <a:spcPct val="120000"/>
              </a:lnSpc>
            </a:pPr>
            <a:r>
              <a:rPr lang="ko-KR" altLang="en-US" sz="2800" b="1" dirty="0">
                <a:solidFill>
                  <a:srgbClr val="00B05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 도시 내 녹지지역 </a:t>
            </a:r>
            <a:r>
              <a:rPr lang="en-US" altLang="ko-KR" sz="2800" b="1" dirty="0">
                <a:solidFill>
                  <a:srgbClr val="00B05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10,000 ㎡</a:t>
            </a:r>
            <a:endParaRPr lang="ko-KR" altLang="en-US" sz="2800" b="1" dirty="0">
              <a:solidFill>
                <a:srgbClr val="00B05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6DDBF6A9-1BC8-4C8F-BA0C-18A0FA702037}"/>
              </a:ext>
            </a:extLst>
          </p:cNvPr>
          <p:cNvSpPr/>
          <p:nvPr/>
        </p:nvSpPr>
        <p:spPr>
          <a:xfrm>
            <a:off x="966761" y="3363993"/>
            <a:ext cx="72718" cy="138711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0070C0"/>
              </a:solidFill>
            </a:endParaRP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7C15C320-BED5-417A-A8A7-68F01BE42966}"/>
              </a:ext>
            </a:extLst>
          </p:cNvPr>
          <p:cNvSpPr/>
          <p:nvPr/>
        </p:nvSpPr>
        <p:spPr>
          <a:xfrm>
            <a:off x="1039478" y="3138527"/>
            <a:ext cx="5436735" cy="1801712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20000"/>
              </a:lnSpc>
            </a:pPr>
            <a:r>
              <a:rPr lang="ko-KR" altLang="en-US" sz="2800" b="1" dirty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 </a:t>
            </a:r>
            <a:r>
              <a:rPr lang="ko-KR" altLang="en-US" sz="2800" b="1" dirty="0">
                <a:solidFill>
                  <a:srgbClr val="0070C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보전관리지역        </a:t>
            </a:r>
            <a:r>
              <a:rPr lang="en-US" altLang="ko-KR" sz="2800" b="1" dirty="0">
                <a:solidFill>
                  <a:srgbClr val="0070C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5,000 ㎡</a:t>
            </a:r>
          </a:p>
          <a:p>
            <a:pPr>
              <a:lnSpc>
                <a:spcPct val="120000"/>
              </a:lnSpc>
            </a:pPr>
            <a:r>
              <a:rPr lang="ko-KR" altLang="en-US" sz="2800" b="1" dirty="0">
                <a:solidFill>
                  <a:srgbClr val="0070C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 생산관리지역        </a:t>
            </a:r>
            <a:r>
              <a:rPr lang="en-US" altLang="ko-KR" sz="2800" b="1" dirty="0">
                <a:solidFill>
                  <a:srgbClr val="0070C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7,500 ㎡</a:t>
            </a:r>
          </a:p>
          <a:p>
            <a:pPr>
              <a:lnSpc>
                <a:spcPct val="120000"/>
              </a:lnSpc>
            </a:pPr>
            <a:r>
              <a:rPr lang="ko-KR" altLang="en-US" sz="2800" b="1" dirty="0">
                <a:solidFill>
                  <a:srgbClr val="0070C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 계획관리지역      </a:t>
            </a:r>
            <a:r>
              <a:rPr lang="en-US" altLang="ko-KR" sz="2800" b="1" dirty="0">
                <a:solidFill>
                  <a:srgbClr val="0070C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10,000 ㎡</a:t>
            </a:r>
            <a:endParaRPr lang="ko-KR" altLang="en-US" sz="2800" b="1" dirty="0">
              <a:solidFill>
                <a:srgbClr val="0070C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1CBA1D40-BF3B-4C12-A30E-93E1415FA9A4}"/>
              </a:ext>
            </a:extLst>
          </p:cNvPr>
          <p:cNvSpPr/>
          <p:nvPr/>
        </p:nvSpPr>
        <p:spPr>
          <a:xfrm>
            <a:off x="966761" y="5053583"/>
            <a:ext cx="72718" cy="43363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accent4"/>
              </a:solidFill>
            </a:endParaRPr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3F64D60B-35DB-4C8E-A77A-050404D28713}"/>
              </a:ext>
            </a:extLst>
          </p:cNvPr>
          <p:cNvSpPr/>
          <p:nvPr/>
        </p:nvSpPr>
        <p:spPr>
          <a:xfrm>
            <a:off x="1039478" y="4769185"/>
            <a:ext cx="5436735" cy="805636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28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 </a:t>
            </a:r>
            <a:r>
              <a:rPr lang="ko-KR" altLang="en-US" sz="2800" b="1" dirty="0">
                <a:solidFill>
                  <a:schemeClr val="accent4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농림지역              </a:t>
            </a:r>
            <a:r>
              <a:rPr lang="en-US" altLang="ko-KR" sz="2800" b="1" dirty="0">
                <a:solidFill>
                  <a:schemeClr val="accent4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7,500 ㎡</a:t>
            </a:r>
            <a:endParaRPr lang="ko-KR" altLang="en-US" sz="2800" b="1" dirty="0">
              <a:solidFill>
                <a:schemeClr val="accent4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80608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>
            <a:extLst>
              <a:ext uri="{FF2B5EF4-FFF2-40B4-BE49-F238E27FC236}">
                <a16:creationId xmlns:a16="http://schemas.microsoft.com/office/drawing/2014/main" id="{FD3F308F-7048-46EB-88B3-11D8BD0E1B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" y="793"/>
            <a:ext cx="7199313" cy="7199313"/>
          </a:xfrm>
          <a:prstGeom prst="rect">
            <a:avLst/>
          </a:prstGeom>
        </p:spPr>
      </p:pic>
      <p:sp>
        <p:nvSpPr>
          <p:cNvPr id="7" name="사각형: 둥근 모서리 6">
            <a:extLst>
              <a:ext uri="{FF2B5EF4-FFF2-40B4-BE49-F238E27FC236}">
                <a16:creationId xmlns:a16="http://schemas.microsoft.com/office/drawing/2014/main" id="{44418CDD-86D3-4A6C-9FD3-E3D7ED611517}"/>
              </a:ext>
            </a:extLst>
          </p:cNvPr>
          <p:cNvSpPr/>
          <p:nvPr/>
        </p:nvSpPr>
        <p:spPr>
          <a:xfrm>
            <a:off x="716436" y="716436"/>
            <a:ext cx="5759777" cy="725865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용도지역별 개발면적이 다음의 규모 이상일때</a:t>
            </a: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94CAF5AB-E929-446A-B243-3CF0156D8A5E}"/>
              </a:ext>
            </a:extLst>
          </p:cNvPr>
          <p:cNvSpPr/>
          <p:nvPr/>
        </p:nvSpPr>
        <p:spPr>
          <a:xfrm>
            <a:off x="966761" y="2184644"/>
            <a:ext cx="71150" cy="953884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DD13390A-EDC4-462B-9D1E-798E3470490C}"/>
              </a:ext>
            </a:extLst>
          </p:cNvPr>
          <p:cNvSpPr/>
          <p:nvPr/>
        </p:nvSpPr>
        <p:spPr>
          <a:xfrm>
            <a:off x="1037910" y="1976453"/>
            <a:ext cx="5436735" cy="1162074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28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 </a:t>
            </a:r>
            <a:r>
              <a:rPr lang="ko-KR" altLang="en-US" sz="2800" b="1" dirty="0" err="1">
                <a:solidFill>
                  <a:srgbClr val="92D05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공익용</a:t>
            </a:r>
            <a:r>
              <a:rPr lang="ko-KR" altLang="en-US" sz="2800" b="1" dirty="0">
                <a:solidFill>
                  <a:srgbClr val="92D05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산지        </a:t>
            </a:r>
            <a:r>
              <a:rPr lang="en-US" altLang="ko-KR" sz="2800" b="1" dirty="0">
                <a:solidFill>
                  <a:srgbClr val="92D05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10,000 ㎡</a:t>
            </a:r>
          </a:p>
          <a:p>
            <a:pPr>
              <a:lnSpc>
                <a:spcPct val="120000"/>
              </a:lnSpc>
            </a:pPr>
            <a:r>
              <a:rPr lang="ko-KR" altLang="en-US" sz="2800" b="1" dirty="0">
                <a:solidFill>
                  <a:srgbClr val="92D05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 </a:t>
            </a:r>
            <a:r>
              <a:rPr lang="ko-KR" altLang="en-US" sz="2800" b="1" dirty="0" err="1">
                <a:solidFill>
                  <a:srgbClr val="92D05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공익용</a:t>
            </a:r>
            <a:r>
              <a:rPr lang="ko-KR" altLang="en-US" sz="2800" b="1" dirty="0">
                <a:solidFill>
                  <a:srgbClr val="92D05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산지 외    </a:t>
            </a:r>
            <a:r>
              <a:rPr lang="en-US" altLang="ko-KR" sz="2800" b="1" dirty="0">
                <a:solidFill>
                  <a:srgbClr val="92D05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30,000 ㎡</a:t>
            </a:r>
            <a:endParaRPr lang="ko-KR" altLang="en-US" sz="2800" b="1" dirty="0">
              <a:solidFill>
                <a:srgbClr val="92D05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6DDBF6A9-1BC8-4C8F-BA0C-18A0FA702037}"/>
              </a:ext>
            </a:extLst>
          </p:cNvPr>
          <p:cNvSpPr/>
          <p:nvPr/>
        </p:nvSpPr>
        <p:spPr>
          <a:xfrm>
            <a:off x="966761" y="3470995"/>
            <a:ext cx="72718" cy="95388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7C15C320-BED5-417A-A8A7-68F01BE42966}"/>
              </a:ext>
            </a:extLst>
          </p:cNvPr>
          <p:cNvSpPr/>
          <p:nvPr/>
        </p:nvSpPr>
        <p:spPr>
          <a:xfrm>
            <a:off x="1039478" y="3138527"/>
            <a:ext cx="5436735" cy="1508887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20000"/>
              </a:lnSpc>
            </a:pPr>
            <a:r>
              <a:rPr lang="ko-KR" altLang="en-US" sz="2800" dirty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 </a:t>
            </a:r>
            <a:r>
              <a:rPr lang="ko-KR" altLang="en-US" sz="2800" b="1" dirty="0">
                <a:solidFill>
                  <a:srgbClr val="00B0F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하천구역            </a:t>
            </a:r>
            <a:r>
              <a:rPr lang="en-US" altLang="ko-KR" sz="2800" b="1" dirty="0">
                <a:solidFill>
                  <a:srgbClr val="00B0F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10,000 ㎡</a:t>
            </a:r>
          </a:p>
          <a:p>
            <a:pPr>
              <a:lnSpc>
                <a:spcPct val="120000"/>
              </a:lnSpc>
            </a:pPr>
            <a:r>
              <a:rPr lang="ko-KR" altLang="en-US" sz="2800" b="1" dirty="0">
                <a:solidFill>
                  <a:srgbClr val="00B0F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 소하천구역           </a:t>
            </a:r>
            <a:r>
              <a:rPr lang="en-US" altLang="ko-KR" sz="2800" b="1" dirty="0">
                <a:solidFill>
                  <a:srgbClr val="00B0F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7,500 ㎡</a:t>
            </a:r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1CBA1D40-BF3B-4C12-A30E-93E1415FA9A4}"/>
              </a:ext>
            </a:extLst>
          </p:cNvPr>
          <p:cNvSpPr/>
          <p:nvPr/>
        </p:nvSpPr>
        <p:spPr>
          <a:xfrm>
            <a:off x="965193" y="4716333"/>
            <a:ext cx="72718" cy="43363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accent4"/>
              </a:solidFill>
            </a:endParaRPr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3F64D60B-35DB-4C8E-A77A-050404D28713}"/>
              </a:ext>
            </a:extLst>
          </p:cNvPr>
          <p:cNvSpPr/>
          <p:nvPr/>
        </p:nvSpPr>
        <p:spPr>
          <a:xfrm>
            <a:off x="1037910" y="4431935"/>
            <a:ext cx="5436735" cy="805636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28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 </a:t>
            </a:r>
            <a:r>
              <a:rPr lang="ko-KR" altLang="en-US" sz="2800" b="1" dirty="0">
                <a:solidFill>
                  <a:schemeClr val="accent4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가축분뇨 시설       </a:t>
            </a:r>
            <a:r>
              <a:rPr lang="en-US" altLang="ko-KR" sz="2800" b="1" dirty="0">
                <a:solidFill>
                  <a:schemeClr val="accent4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5,000 ㎡</a:t>
            </a:r>
            <a:endParaRPr lang="ko-KR" altLang="en-US" sz="2800" b="1" dirty="0">
              <a:solidFill>
                <a:schemeClr val="accent4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1162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>
            <a:extLst>
              <a:ext uri="{FF2B5EF4-FFF2-40B4-BE49-F238E27FC236}">
                <a16:creationId xmlns:a16="http://schemas.microsoft.com/office/drawing/2014/main" id="{FD3F308F-7048-46EB-88B3-11D8BD0E1B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" y="793"/>
            <a:ext cx="7199313" cy="7199313"/>
          </a:xfrm>
          <a:prstGeom prst="rect">
            <a:avLst/>
          </a:prstGeom>
        </p:spPr>
      </p:pic>
      <p:sp>
        <p:nvSpPr>
          <p:cNvPr id="7" name="사각형: 둥근 모서리 6">
            <a:extLst>
              <a:ext uri="{FF2B5EF4-FFF2-40B4-BE49-F238E27FC236}">
                <a16:creationId xmlns:a16="http://schemas.microsoft.com/office/drawing/2014/main" id="{44418CDD-86D3-4A6C-9FD3-E3D7ED611517}"/>
              </a:ext>
            </a:extLst>
          </p:cNvPr>
          <p:cNvSpPr/>
          <p:nvPr/>
        </p:nvSpPr>
        <p:spPr>
          <a:xfrm>
            <a:off x="716436" y="716436"/>
            <a:ext cx="5759777" cy="725865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여러 용도지역에 걸쳐 있는 경우에는</a:t>
            </a:r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6DDBF6A9-1BC8-4C8F-BA0C-18A0FA702037}"/>
              </a:ext>
            </a:extLst>
          </p:cNvPr>
          <p:cNvSpPr/>
          <p:nvPr/>
        </p:nvSpPr>
        <p:spPr>
          <a:xfrm rot="16200000">
            <a:off x="1454436" y="3092700"/>
            <a:ext cx="72000" cy="154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7C15C320-BED5-417A-A8A7-68F01BE42966}"/>
              </a:ext>
            </a:extLst>
          </p:cNvPr>
          <p:cNvSpPr/>
          <p:nvPr/>
        </p:nvSpPr>
        <p:spPr>
          <a:xfrm>
            <a:off x="716436" y="2960793"/>
            <a:ext cx="1621411" cy="1508887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200000"/>
              </a:lnSpc>
            </a:pPr>
            <a:r>
              <a:rPr lang="ko-KR" altLang="en-US" sz="2800" dirty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개발면적   </a:t>
            </a:r>
            <a:endParaRPr lang="en-US" altLang="ko-KR" sz="2800" dirty="0">
              <a:solidFill>
                <a:schemeClr val="tx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2800" dirty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기준면적</a:t>
            </a:r>
            <a:endParaRPr lang="en-US" altLang="ko-KR" sz="2800" dirty="0">
              <a:solidFill>
                <a:schemeClr val="tx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5" name="사각형: 둥근 모서리 14">
            <a:extLst>
              <a:ext uri="{FF2B5EF4-FFF2-40B4-BE49-F238E27FC236}">
                <a16:creationId xmlns:a16="http://schemas.microsoft.com/office/drawing/2014/main" id="{B6AA9165-4503-45FF-8825-F8A05E1C4C76}"/>
              </a:ext>
            </a:extLst>
          </p:cNvPr>
          <p:cNvSpPr/>
          <p:nvPr/>
        </p:nvSpPr>
        <p:spPr>
          <a:xfrm>
            <a:off x="716434" y="1886549"/>
            <a:ext cx="5759777" cy="72586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dirty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나누고 더해주세요</a:t>
            </a:r>
            <a:r>
              <a:rPr lang="en-US" altLang="ko-KR" sz="2000" dirty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!!</a:t>
            </a:r>
            <a:endParaRPr lang="ko-KR" altLang="en-US" sz="2000" dirty="0">
              <a:solidFill>
                <a:schemeClr val="tx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6" name="사각형: 둥근 모서리 15">
            <a:extLst>
              <a:ext uri="{FF2B5EF4-FFF2-40B4-BE49-F238E27FC236}">
                <a16:creationId xmlns:a16="http://schemas.microsoft.com/office/drawing/2014/main" id="{4B7D3CCD-0DA5-4ABC-BD01-CFEDC3454370}"/>
              </a:ext>
            </a:extLst>
          </p:cNvPr>
          <p:cNvSpPr/>
          <p:nvPr/>
        </p:nvSpPr>
        <p:spPr>
          <a:xfrm>
            <a:off x="720561" y="5351021"/>
            <a:ext cx="5759777" cy="72586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dirty="0">
                <a:solidFill>
                  <a:srgbClr val="0033CC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1</a:t>
            </a:r>
            <a:r>
              <a:rPr lang="ko-KR" altLang="en-US" sz="2000" dirty="0">
                <a:solidFill>
                  <a:srgbClr val="0033CC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이 넘으면 소규모 환경영향평가 대상입니다</a:t>
            </a:r>
            <a:r>
              <a:rPr lang="en-US" altLang="ko-KR" sz="2000" dirty="0">
                <a:solidFill>
                  <a:srgbClr val="0033CC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!!</a:t>
            </a:r>
            <a:endParaRPr lang="ko-KR" altLang="en-US" sz="2000" dirty="0">
              <a:solidFill>
                <a:srgbClr val="0033CC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7B68DECD-F71C-4AB2-BD94-694D1B8A702E}"/>
              </a:ext>
            </a:extLst>
          </p:cNvPr>
          <p:cNvSpPr/>
          <p:nvPr/>
        </p:nvSpPr>
        <p:spPr>
          <a:xfrm>
            <a:off x="2785618" y="2960792"/>
            <a:ext cx="1621411" cy="1508887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200000"/>
              </a:lnSpc>
            </a:pPr>
            <a:r>
              <a:rPr lang="ko-KR" altLang="en-US" sz="2800" dirty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개발면적   </a:t>
            </a:r>
            <a:endParaRPr lang="en-US" altLang="ko-KR" sz="2800" dirty="0">
              <a:solidFill>
                <a:schemeClr val="tx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2800" dirty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기준면적</a:t>
            </a:r>
            <a:endParaRPr lang="en-US" altLang="ko-KR" sz="2800" dirty="0">
              <a:solidFill>
                <a:schemeClr val="tx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08BC420A-2861-4553-BE67-126EFE2C91CD}"/>
              </a:ext>
            </a:extLst>
          </p:cNvPr>
          <p:cNvSpPr/>
          <p:nvPr/>
        </p:nvSpPr>
        <p:spPr>
          <a:xfrm rot="16200000">
            <a:off x="3560323" y="3092701"/>
            <a:ext cx="72000" cy="154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" name="그룹 1">
            <a:extLst>
              <a:ext uri="{FF2B5EF4-FFF2-40B4-BE49-F238E27FC236}">
                <a16:creationId xmlns:a16="http://schemas.microsoft.com/office/drawing/2014/main" id="{E9D80CC0-8AFB-43A0-9C5E-C9F3220646AD}"/>
              </a:ext>
            </a:extLst>
          </p:cNvPr>
          <p:cNvGrpSpPr/>
          <p:nvPr/>
        </p:nvGrpSpPr>
        <p:grpSpPr>
          <a:xfrm>
            <a:off x="2366030" y="3697803"/>
            <a:ext cx="360000" cy="360000"/>
            <a:chOff x="2366030" y="3697803"/>
            <a:chExt cx="360000" cy="360000"/>
          </a:xfrm>
          <a:solidFill>
            <a:schemeClr val="tx1"/>
          </a:solidFill>
        </p:grpSpPr>
        <p:sp>
          <p:nvSpPr>
            <p:cNvPr id="19" name="직사각형 18">
              <a:extLst>
                <a:ext uri="{FF2B5EF4-FFF2-40B4-BE49-F238E27FC236}">
                  <a16:creationId xmlns:a16="http://schemas.microsoft.com/office/drawing/2014/main" id="{C6C07432-1316-4736-B500-F75AB42383B1}"/>
                </a:ext>
              </a:extLst>
            </p:cNvPr>
            <p:cNvSpPr/>
            <p:nvPr/>
          </p:nvSpPr>
          <p:spPr>
            <a:xfrm rot="16200000">
              <a:off x="2510030" y="3686701"/>
              <a:ext cx="72000" cy="36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직사각형 19">
              <a:extLst>
                <a:ext uri="{FF2B5EF4-FFF2-40B4-BE49-F238E27FC236}">
                  <a16:creationId xmlns:a16="http://schemas.microsoft.com/office/drawing/2014/main" id="{1B210E15-928A-420C-9744-A3F640794BE5}"/>
                </a:ext>
              </a:extLst>
            </p:cNvPr>
            <p:cNvSpPr/>
            <p:nvPr/>
          </p:nvSpPr>
          <p:spPr>
            <a:xfrm>
              <a:off x="2510030" y="3697803"/>
              <a:ext cx="72000" cy="36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1" name="그룹 20">
            <a:extLst>
              <a:ext uri="{FF2B5EF4-FFF2-40B4-BE49-F238E27FC236}">
                <a16:creationId xmlns:a16="http://schemas.microsoft.com/office/drawing/2014/main" id="{FBF85AE2-D6AC-4D98-A168-98660662A473}"/>
              </a:ext>
            </a:extLst>
          </p:cNvPr>
          <p:cNvGrpSpPr/>
          <p:nvPr/>
        </p:nvGrpSpPr>
        <p:grpSpPr>
          <a:xfrm>
            <a:off x="4466617" y="3697803"/>
            <a:ext cx="360000" cy="360000"/>
            <a:chOff x="2366030" y="3697803"/>
            <a:chExt cx="360000" cy="360000"/>
          </a:xfrm>
          <a:solidFill>
            <a:schemeClr val="tx1"/>
          </a:solidFill>
        </p:grpSpPr>
        <p:sp>
          <p:nvSpPr>
            <p:cNvPr id="22" name="직사각형 21">
              <a:extLst>
                <a:ext uri="{FF2B5EF4-FFF2-40B4-BE49-F238E27FC236}">
                  <a16:creationId xmlns:a16="http://schemas.microsoft.com/office/drawing/2014/main" id="{5CEE1649-0D98-482B-AC5A-52352F40DAE2}"/>
                </a:ext>
              </a:extLst>
            </p:cNvPr>
            <p:cNvSpPr/>
            <p:nvPr/>
          </p:nvSpPr>
          <p:spPr>
            <a:xfrm rot="16200000">
              <a:off x="2510030" y="3686701"/>
              <a:ext cx="72000" cy="36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" name="직사각형 22">
              <a:extLst>
                <a:ext uri="{FF2B5EF4-FFF2-40B4-BE49-F238E27FC236}">
                  <a16:creationId xmlns:a16="http://schemas.microsoft.com/office/drawing/2014/main" id="{964EE69A-1D26-4453-961A-0849DC346D7F}"/>
                </a:ext>
              </a:extLst>
            </p:cNvPr>
            <p:cNvSpPr/>
            <p:nvPr/>
          </p:nvSpPr>
          <p:spPr>
            <a:xfrm>
              <a:off x="2510030" y="3697803"/>
              <a:ext cx="72000" cy="36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3" name="타원 2">
            <a:extLst>
              <a:ext uri="{FF2B5EF4-FFF2-40B4-BE49-F238E27FC236}">
                <a16:creationId xmlns:a16="http://schemas.microsoft.com/office/drawing/2014/main" id="{866AF041-82A3-46BA-B78B-2265C9B9CA15}"/>
              </a:ext>
            </a:extLst>
          </p:cNvPr>
          <p:cNvSpPr/>
          <p:nvPr/>
        </p:nvSpPr>
        <p:spPr>
          <a:xfrm>
            <a:off x="4898617" y="3830700"/>
            <a:ext cx="72000" cy="72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타원 23">
            <a:extLst>
              <a:ext uri="{FF2B5EF4-FFF2-40B4-BE49-F238E27FC236}">
                <a16:creationId xmlns:a16="http://schemas.microsoft.com/office/drawing/2014/main" id="{D1CB262C-BDF9-48FF-8484-81D34903DB36}"/>
              </a:ext>
            </a:extLst>
          </p:cNvPr>
          <p:cNvSpPr/>
          <p:nvPr/>
        </p:nvSpPr>
        <p:spPr>
          <a:xfrm>
            <a:off x="5050672" y="3830700"/>
            <a:ext cx="72000" cy="72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타원 24">
            <a:extLst>
              <a:ext uri="{FF2B5EF4-FFF2-40B4-BE49-F238E27FC236}">
                <a16:creationId xmlns:a16="http://schemas.microsoft.com/office/drawing/2014/main" id="{EB548238-0EEE-4AD6-8D43-F13432F7A641}"/>
              </a:ext>
            </a:extLst>
          </p:cNvPr>
          <p:cNvSpPr/>
          <p:nvPr/>
        </p:nvSpPr>
        <p:spPr>
          <a:xfrm>
            <a:off x="5202727" y="3832074"/>
            <a:ext cx="72000" cy="72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같음 기호 3">
            <a:extLst>
              <a:ext uri="{FF2B5EF4-FFF2-40B4-BE49-F238E27FC236}">
                <a16:creationId xmlns:a16="http://schemas.microsoft.com/office/drawing/2014/main" id="{5C2013EB-00DF-43F4-BA5B-F3C3B884F765}"/>
              </a:ext>
            </a:extLst>
          </p:cNvPr>
          <p:cNvSpPr/>
          <p:nvPr/>
        </p:nvSpPr>
        <p:spPr>
          <a:xfrm>
            <a:off x="5274727" y="3542702"/>
            <a:ext cx="540000" cy="637200"/>
          </a:xfrm>
          <a:prstGeom prst="mathEqual">
            <a:avLst>
              <a:gd name="adj1" fmla="val 13211"/>
              <a:gd name="adj2" fmla="val 763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AABCDEBD-6A01-4DF9-8F26-F54B4F1AB320}"/>
              </a:ext>
            </a:extLst>
          </p:cNvPr>
          <p:cNvSpPr/>
          <p:nvPr/>
        </p:nvSpPr>
        <p:spPr>
          <a:xfrm>
            <a:off x="5563950" y="3361933"/>
            <a:ext cx="9144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4800" dirty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?</a:t>
            </a:r>
            <a:endParaRPr lang="ko-KR" altLang="en-US" sz="4800" dirty="0">
              <a:solidFill>
                <a:schemeClr val="tx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26" name="사각형: 둥근 모서리 25">
            <a:extLst>
              <a:ext uri="{FF2B5EF4-FFF2-40B4-BE49-F238E27FC236}">
                <a16:creationId xmlns:a16="http://schemas.microsoft.com/office/drawing/2014/main" id="{3CAD44CD-8B65-4B48-8017-CBCA9A5E95A1}"/>
              </a:ext>
            </a:extLst>
          </p:cNvPr>
          <p:cNvSpPr/>
          <p:nvPr/>
        </p:nvSpPr>
        <p:spPr>
          <a:xfrm>
            <a:off x="716434" y="5757012"/>
            <a:ext cx="5759777" cy="72586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00" dirty="0">
              <a:solidFill>
                <a:srgbClr val="0033CC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32621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>
            <a:extLst>
              <a:ext uri="{FF2B5EF4-FFF2-40B4-BE49-F238E27FC236}">
                <a16:creationId xmlns:a16="http://schemas.microsoft.com/office/drawing/2014/main" id="{076FD0AD-A364-4D3C-8202-2879625A26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199313" cy="7199313"/>
          </a:xfrm>
          <a:prstGeom prst="rect">
            <a:avLst/>
          </a:prstGeom>
        </p:spPr>
      </p:pic>
      <p:sp>
        <p:nvSpPr>
          <p:cNvPr id="7" name="사각형: 둥근 모서리 6">
            <a:extLst>
              <a:ext uri="{FF2B5EF4-FFF2-40B4-BE49-F238E27FC236}">
                <a16:creationId xmlns:a16="http://schemas.microsoft.com/office/drawing/2014/main" id="{146A34D3-3F1F-4F8C-B047-4F471E43FBC3}"/>
              </a:ext>
            </a:extLst>
          </p:cNvPr>
          <p:cNvSpPr/>
          <p:nvPr/>
        </p:nvSpPr>
        <p:spPr>
          <a:xfrm>
            <a:off x="716436" y="716436"/>
            <a:ext cx="5759777" cy="725865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승인된 사업에 대한 변경협의</a:t>
            </a:r>
          </a:p>
        </p:txBody>
      </p:sp>
      <p:sp>
        <p:nvSpPr>
          <p:cNvPr id="8" name="사각형: 둥근 모서리 7">
            <a:extLst>
              <a:ext uri="{FF2B5EF4-FFF2-40B4-BE49-F238E27FC236}">
                <a16:creationId xmlns:a16="http://schemas.microsoft.com/office/drawing/2014/main" id="{C568AFC2-6F6E-46FB-A11C-C96AE0896379}"/>
              </a:ext>
            </a:extLst>
          </p:cNvPr>
          <p:cNvSpPr/>
          <p:nvPr/>
        </p:nvSpPr>
        <p:spPr>
          <a:xfrm>
            <a:off x="720561" y="1519285"/>
            <a:ext cx="5759777" cy="72586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dirty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환경영향평가는 </a:t>
            </a:r>
            <a:r>
              <a:rPr lang="en-US" altLang="ko-KR" sz="2000" dirty="0">
                <a:solidFill>
                  <a:srgbClr val="00B0F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5</a:t>
            </a:r>
            <a:r>
              <a:rPr lang="en-US" altLang="ko-KR" sz="2000" dirty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en-US" altLang="ko-KR" sz="2000" dirty="0">
                <a:solidFill>
                  <a:srgbClr val="00B05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10</a:t>
            </a:r>
            <a:r>
              <a:rPr lang="en-US" altLang="ko-KR" sz="2000" dirty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en-US" altLang="ko-KR" sz="2000" dirty="0">
                <a:solidFill>
                  <a:srgbClr val="FFC0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15</a:t>
            </a:r>
            <a:r>
              <a:rPr lang="ko-KR" altLang="en-US" sz="2000" dirty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를 기억하세요</a:t>
            </a:r>
            <a:r>
              <a:rPr lang="en-US" altLang="ko-KR" sz="2000" dirty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!!</a:t>
            </a:r>
            <a:endParaRPr lang="ko-KR" altLang="en-US" sz="2000" dirty="0">
              <a:solidFill>
                <a:schemeClr val="tx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568B29C9-58FC-4603-9BEF-C23B6EDB9B92}"/>
              </a:ext>
            </a:extLst>
          </p:cNvPr>
          <p:cNvSpPr/>
          <p:nvPr/>
        </p:nvSpPr>
        <p:spPr>
          <a:xfrm>
            <a:off x="716436" y="2235721"/>
            <a:ext cx="1442301" cy="7258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800" dirty="0">
                <a:solidFill>
                  <a:srgbClr val="00B0F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5%</a:t>
            </a:r>
            <a:endParaRPr lang="ko-KR" altLang="en-US" sz="2800" dirty="0">
              <a:solidFill>
                <a:srgbClr val="00B0F0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B358BC2D-6D8B-4964-8B5D-89415C660F49}"/>
              </a:ext>
            </a:extLst>
          </p:cNvPr>
          <p:cNvSpPr/>
          <p:nvPr/>
        </p:nvSpPr>
        <p:spPr>
          <a:xfrm>
            <a:off x="2158737" y="2235721"/>
            <a:ext cx="4317476" cy="7258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dirty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초과 원형보전지역 토지이용계획 변경</a:t>
            </a:r>
            <a:endParaRPr lang="en-US" altLang="ko-KR" dirty="0">
              <a:solidFill>
                <a:schemeClr val="tx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r>
              <a:rPr lang="en-US" altLang="ko-KR" sz="1200" dirty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sz="1200" dirty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변경면적이 </a:t>
            </a:r>
            <a:r>
              <a:rPr lang="en-US" altLang="ko-KR" sz="1200" dirty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1</a:t>
            </a:r>
            <a:r>
              <a:rPr lang="ko-KR" altLang="en-US" sz="1200" dirty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만㎡이상인 경우 포함</a:t>
            </a:r>
            <a:r>
              <a:rPr lang="en-US" altLang="ko-KR" sz="1200" dirty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  <a:endParaRPr lang="ko-KR" altLang="en-US" sz="1200" dirty="0">
              <a:solidFill>
                <a:schemeClr val="tx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D638B558-48F1-4209-A1C8-56868ABD9DF0}"/>
              </a:ext>
            </a:extLst>
          </p:cNvPr>
          <p:cNvSpPr/>
          <p:nvPr/>
        </p:nvSpPr>
        <p:spPr>
          <a:xfrm>
            <a:off x="716436" y="3038570"/>
            <a:ext cx="1442301" cy="7258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800" dirty="0">
                <a:solidFill>
                  <a:srgbClr val="00B05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10%</a:t>
            </a:r>
            <a:endParaRPr lang="ko-KR" altLang="en-US" sz="2800" dirty="0">
              <a:solidFill>
                <a:srgbClr val="00B050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5A0149F8-6937-4105-A628-8D3EDB4E3FA8}"/>
              </a:ext>
            </a:extLst>
          </p:cNvPr>
          <p:cNvSpPr/>
          <p:nvPr/>
        </p:nvSpPr>
        <p:spPr>
          <a:xfrm>
            <a:off x="2158737" y="3038570"/>
            <a:ext cx="4317476" cy="7258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dirty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이상 사업규모 증가</a:t>
            </a:r>
            <a:endParaRPr lang="en-US" altLang="ko-KR" dirty="0">
              <a:solidFill>
                <a:schemeClr val="tx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r>
              <a:rPr lang="en-US" altLang="ko-KR" sz="1200" spc="-150" dirty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sz="1200" spc="-150" dirty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증가규모가 소규모 환경영향평가 대상에 해당되는 경우 포함</a:t>
            </a:r>
            <a:r>
              <a:rPr lang="en-US" altLang="ko-KR" sz="1200" spc="-150" dirty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  <a:endParaRPr lang="ko-KR" altLang="en-US" sz="1200" spc="-150" dirty="0">
              <a:solidFill>
                <a:schemeClr val="tx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1BEF7ABC-3F68-4C97-9507-E8926155172F}"/>
              </a:ext>
            </a:extLst>
          </p:cNvPr>
          <p:cNvSpPr/>
          <p:nvPr/>
        </p:nvSpPr>
        <p:spPr>
          <a:xfrm>
            <a:off x="716436" y="3841419"/>
            <a:ext cx="1442301" cy="7258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800" dirty="0">
                <a:solidFill>
                  <a:srgbClr val="FFC0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15%</a:t>
            </a:r>
            <a:endParaRPr lang="ko-KR" altLang="en-US" sz="2800" dirty="0">
              <a:solidFill>
                <a:srgbClr val="FFC000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1B10CFBE-CA6E-4026-B471-4A1E0CB71231}"/>
              </a:ext>
            </a:extLst>
          </p:cNvPr>
          <p:cNvSpPr/>
          <p:nvPr/>
        </p:nvSpPr>
        <p:spPr>
          <a:xfrm>
            <a:off x="2158737" y="3841419"/>
            <a:ext cx="4317476" cy="7258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dirty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이상 전체 토지이용계획 변경</a:t>
            </a:r>
            <a:endParaRPr lang="ko-KR" altLang="en-US" sz="1200" spc="-150" dirty="0">
              <a:solidFill>
                <a:schemeClr val="tx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7DB271F0-7B35-4397-9947-E914BAA599FB}"/>
              </a:ext>
            </a:extLst>
          </p:cNvPr>
          <p:cNvSpPr/>
          <p:nvPr/>
        </p:nvSpPr>
        <p:spPr>
          <a:xfrm>
            <a:off x="716436" y="4644268"/>
            <a:ext cx="1442301" cy="7258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800" dirty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그 외</a:t>
            </a:r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1EA8E138-25E9-4229-B149-5E49AEFC0C74}"/>
              </a:ext>
            </a:extLst>
          </p:cNvPr>
          <p:cNvSpPr/>
          <p:nvPr/>
        </p:nvSpPr>
        <p:spPr>
          <a:xfrm>
            <a:off x="2158737" y="4644268"/>
            <a:ext cx="4317476" cy="14454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dirty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▶협의기준 변경</a:t>
            </a:r>
            <a:endParaRPr lang="en-US" altLang="ko-KR" dirty="0">
              <a:solidFill>
                <a:schemeClr val="tx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r>
              <a:rPr lang="ko-KR" altLang="en-US" dirty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▶배출되는 오염물질 </a:t>
            </a:r>
            <a:r>
              <a:rPr lang="en-US" altLang="ko-KR" dirty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30%</a:t>
            </a:r>
            <a:r>
              <a:rPr lang="ko-KR" altLang="en-US" dirty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이상 증가</a:t>
            </a:r>
            <a:endParaRPr lang="en-US" altLang="ko-KR" dirty="0">
              <a:solidFill>
                <a:schemeClr val="tx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r>
              <a:rPr lang="ko-KR" altLang="en-US" dirty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▶새로운 오염물질 </a:t>
            </a:r>
            <a:r>
              <a:rPr lang="en-US" altLang="ko-KR" dirty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30%</a:t>
            </a:r>
            <a:r>
              <a:rPr lang="ko-KR" altLang="en-US" dirty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이상 배출</a:t>
            </a:r>
            <a:endParaRPr lang="en-US" altLang="ko-KR" dirty="0">
              <a:solidFill>
                <a:schemeClr val="tx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r>
              <a:rPr lang="ko-KR" altLang="en-US" dirty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▶협의기관의 의견을 듣도록 정한 경우</a:t>
            </a:r>
            <a:endParaRPr lang="ko-KR" altLang="en-US" sz="1200" spc="-150" dirty="0">
              <a:solidFill>
                <a:schemeClr val="tx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00394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>
            <a:extLst>
              <a:ext uri="{FF2B5EF4-FFF2-40B4-BE49-F238E27FC236}">
                <a16:creationId xmlns:a16="http://schemas.microsoft.com/office/drawing/2014/main" id="{076FD0AD-A364-4D3C-8202-2879625A26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199313" cy="7199313"/>
          </a:xfrm>
          <a:prstGeom prst="rect">
            <a:avLst/>
          </a:prstGeom>
        </p:spPr>
      </p:pic>
      <p:sp>
        <p:nvSpPr>
          <p:cNvPr id="7" name="사각형: 둥근 모서리 6">
            <a:extLst>
              <a:ext uri="{FF2B5EF4-FFF2-40B4-BE49-F238E27FC236}">
                <a16:creationId xmlns:a16="http://schemas.microsoft.com/office/drawing/2014/main" id="{146A34D3-3F1F-4F8C-B047-4F471E43FBC3}"/>
              </a:ext>
            </a:extLst>
          </p:cNvPr>
          <p:cNvSpPr/>
          <p:nvPr/>
        </p:nvSpPr>
        <p:spPr>
          <a:xfrm>
            <a:off x="716436" y="716436"/>
            <a:ext cx="5759777" cy="725865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승인된 사업에 대한 변경협의</a:t>
            </a:r>
          </a:p>
        </p:txBody>
      </p:sp>
      <p:sp>
        <p:nvSpPr>
          <p:cNvPr id="8" name="사각형: 둥근 모서리 7">
            <a:extLst>
              <a:ext uri="{FF2B5EF4-FFF2-40B4-BE49-F238E27FC236}">
                <a16:creationId xmlns:a16="http://schemas.microsoft.com/office/drawing/2014/main" id="{C568AFC2-6F6E-46FB-A11C-C96AE0896379}"/>
              </a:ext>
            </a:extLst>
          </p:cNvPr>
          <p:cNvSpPr/>
          <p:nvPr/>
        </p:nvSpPr>
        <p:spPr>
          <a:xfrm>
            <a:off x="720561" y="1519285"/>
            <a:ext cx="5759777" cy="72586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dirty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소규모 환경영향평가는 </a:t>
            </a:r>
            <a:r>
              <a:rPr lang="en-US" altLang="ko-KR" sz="2000" dirty="0">
                <a:solidFill>
                  <a:srgbClr val="92D05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5</a:t>
            </a:r>
            <a:r>
              <a:rPr lang="en-US" altLang="ko-KR" sz="2000" dirty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en-US" altLang="ko-KR" sz="2000" dirty="0">
                <a:solidFill>
                  <a:srgbClr val="FFC0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30</a:t>
            </a:r>
            <a:r>
              <a:rPr lang="ko-KR" altLang="en-US" sz="2000" dirty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을 기억하세요</a:t>
            </a:r>
            <a:r>
              <a:rPr lang="en-US" altLang="ko-KR" sz="2000" dirty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!!</a:t>
            </a:r>
            <a:endParaRPr lang="ko-KR" altLang="en-US" sz="2000" dirty="0">
              <a:solidFill>
                <a:schemeClr val="tx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568B29C9-58FC-4603-9BEF-C23B6EDB9B92}"/>
              </a:ext>
            </a:extLst>
          </p:cNvPr>
          <p:cNvSpPr/>
          <p:nvPr/>
        </p:nvSpPr>
        <p:spPr>
          <a:xfrm>
            <a:off x="716436" y="2452155"/>
            <a:ext cx="1442301" cy="7258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800" dirty="0">
                <a:solidFill>
                  <a:srgbClr val="92D05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5%</a:t>
            </a:r>
            <a:endParaRPr lang="ko-KR" altLang="en-US" sz="2800" dirty="0">
              <a:solidFill>
                <a:srgbClr val="92D050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B358BC2D-6D8B-4964-8B5D-89415C660F49}"/>
              </a:ext>
            </a:extLst>
          </p:cNvPr>
          <p:cNvSpPr/>
          <p:nvPr/>
        </p:nvSpPr>
        <p:spPr>
          <a:xfrm>
            <a:off x="2158737" y="2452155"/>
            <a:ext cx="4317476" cy="7258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dirty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초과 원형보전지역 토지이용계획 변경</a:t>
            </a:r>
            <a:endParaRPr lang="en-US" altLang="ko-KR" dirty="0">
              <a:solidFill>
                <a:schemeClr val="tx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D638B558-48F1-4209-A1C8-56868ABD9DF0}"/>
              </a:ext>
            </a:extLst>
          </p:cNvPr>
          <p:cNvSpPr/>
          <p:nvPr/>
        </p:nvSpPr>
        <p:spPr>
          <a:xfrm>
            <a:off x="716436" y="3548211"/>
            <a:ext cx="1442301" cy="7258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800" dirty="0">
                <a:solidFill>
                  <a:srgbClr val="FFC0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30%</a:t>
            </a:r>
            <a:endParaRPr lang="ko-KR" altLang="en-US" sz="2800" dirty="0">
              <a:solidFill>
                <a:srgbClr val="FFC000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5A0149F8-6937-4105-A628-8D3EDB4E3FA8}"/>
              </a:ext>
            </a:extLst>
          </p:cNvPr>
          <p:cNvSpPr/>
          <p:nvPr/>
        </p:nvSpPr>
        <p:spPr>
          <a:xfrm>
            <a:off x="2158737" y="3548211"/>
            <a:ext cx="4317476" cy="7258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dirty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이상 사업규모 증가</a:t>
            </a:r>
            <a:endParaRPr lang="en-US" altLang="ko-KR" dirty="0">
              <a:solidFill>
                <a:schemeClr val="tx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r>
              <a:rPr lang="ko-KR" altLang="en-US" dirty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또는 토지이용계획 변경</a:t>
            </a:r>
            <a:endParaRPr lang="en-US" altLang="ko-KR" dirty="0">
              <a:solidFill>
                <a:schemeClr val="tx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7DB271F0-7B35-4397-9947-E914BAA599FB}"/>
              </a:ext>
            </a:extLst>
          </p:cNvPr>
          <p:cNvSpPr/>
          <p:nvPr/>
        </p:nvSpPr>
        <p:spPr>
          <a:xfrm>
            <a:off x="716436" y="4644268"/>
            <a:ext cx="1442301" cy="7258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800" dirty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그 외</a:t>
            </a:r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1EA8E138-25E9-4229-B149-5E49AEFC0C74}"/>
              </a:ext>
            </a:extLst>
          </p:cNvPr>
          <p:cNvSpPr/>
          <p:nvPr/>
        </p:nvSpPr>
        <p:spPr>
          <a:xfrm>
            <a:off x="2158737" y="4644268"/>
            <a:ext cx="4317476" cy="12003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dirty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▶협의기준 변경</a:t>
            </a:r>
            <a:endParaRPr lang="en-US" altLang="ko-KR" dirty="0">
              <a:solidFill>
                <a:schemeClr val="tx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r>
              <a:rPr lang="ko-KR" altLang="en-US" dirty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▶사업계획 승인 및 확정 후 </a:t>
            </a:r>
            <a:r>
              <a:rPr lang="en-US" altLang="ko-KR" dirty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5</a:t>
            </a:r>
            <a:r>
              <a:rPr lang="ko-KR" altLang="en-US" dirty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년 이내에   </a:t>
            </a:r>
            <a:endParaRPr lang="en-US" altLang="ko-KR" dirty="0">
              <a:solidFill>
                <a:schemeClr val="tx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r>
              <a:rPr lang="en-US" altLang="ko-KR" dirty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  </a:t>
            </a:r>
            <a:r>
              <a:rPr lang="ko-KR" altLang="en-US" dirty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착공하지 아니한 경우</a:t>
            </a:r>
            <a:endParaRPr lang="ko-KR" altLang="en-US" sz="1200" spc="-150" dirty="0">
              <a:solidFill>
                <a:schemeClr val="tx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670723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>
            <a:extLst>
              <a:ext uri="{FF2B5EF4-FFF2-40B4-BE49-F238E27FC236}">
                <a16:creationId xmlns:a16="http://schemas.microsoft.com/office/drawing/2014/main" id="{076FD0AD-A364-4D3C-8202-2879625A26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38" y="0"/>
            <a:ext cx="7199313" cy="7199313"/>
          </a:xfrm>
          <a:prstGeom prst="rect">
            <a:avLst/>
          </a:prstGeom>
        </p:spPr>
      </p:pic>
      <p:sp>
        <p:nvSpPr>
          <p:cNvPr id="7" name="사각형: 둥근 모서리 6">
            <a:extLst>
              <a:ext uri="{FF2B5EF4-FFF2-40B4-BE49-F238E27FC236}">
                <a16:creationId xmlns:a16="http://schemas.microsoft.com/office/drawing/2014/main" id="{146A34D3-3F1F-4F8C-B047-4F471E43FBC3}"/>
              </a:ext>
            </a:extLst>
          </p:cNvPr>
          <p:cNvSpPr/>
          <p:nvPr/>
        </p:nvSpPr>
        <p:spPr>
          <a:xfrm>
            <a:off x="716436" y="716436"/>
            <a:ext cx="5759777" cy="725865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승인된 사업에 대한 재협의</a:t>
            </a:r>
          </a:p>
        </p:txBody>
      </p:sp>
      <p:sp>
        <p:nvSpPr>
          <p:cNvPr id="8" name="사각형: 둥근 모서리 7">
            <a:extLst>
              <a:ext uri="{FF2B5EF4-FFF2-40B4-BE49-F238E27FC236}">
                <a16:creationId xmlns:a16="http://schemas.microsoft.com/office/drawing/2014/main" id="{C568AFC2-6F6E-46FB-A11C-C96AE0896379}"/>
              </a:ext>
            </a:extLst>
          </p:cNvPr>
          <p:cNvSpPr/>
          <p:nvPr/>
        </p:nvSpPr>
        <p:spPr>
          <a:xfrm>
            <a:off x="720561" y="1519285"/>
            <a:ext cx="5759777" cy="72586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dirty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재협의는 환경영향평가에만 적용됩니다</a:t>
            </a:r>
            <a:r>
              <a:rPr lang="en-US" altLang="ko-KR" sz="2000" dirty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.</a:t>
            </a:r>
          </a:p>
          <a:p>
            <a:pPr algn="ctr"/>
            <a:r>
              <a:rPr lang="ko-KR" altLang="en-US" sz="2000" dirty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재협의는 </a:t>
            </a:r>
            <a:r>
              <a:rPr lang="en-US" altLang="ko-KR" sz="2000" dirty="0">
                <a:solidFill>
                  <a:srgbClr val="92D05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30</a:t>
            </a:r>
            <a:r>
              <a:rPr lang="ko-KR" altLang="en-US" sz="2000" dirty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을 기억하세요</a:t>
            </a:r>
            <a:r>
              <a:rPr lang="en-US" altLang="ko-KR" sz="2000" dirty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!!</a:t>
            </a:r>
            <a:endParaRPr lang="ko-KR" altLang="en-US" sz="2000" dirty="0">
              <a:solidFill>
                <a:schemeClr val="tx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568B29C9-58FC-4603-9BEF-C23B6EDB9B92}"/>
              </a:ext>
            </a:extLst>
          </p:cNvPr>
          <p:cNvSpPr/>
          <p:nvPr/>
        </p:nvSpPr>
        <p:spPr>
          <a:xfrm>
            <a:off x="716436" y="2452155"/>
            <a:ext cx="1442301" cy="7258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800" dirty="0">
                <a:solidFill>
                  <a:srgbClr val="92D05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30%</a:t>
            </a:r>
            <a:endParaRPr lang="ko-KR" altLang="en-US" sz="2800" dirty="0">
              <a:solidFill>
                <a:srgbClr val="92D050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B358BC2D-6D8B-4964-8B5D-89415C660F49}"/>
              </a:ext>
            </a:extLst>
          </p:cNvPr>
          <p:cNvSpPr/>
          <p:nvPr/>
        </p:nvSpPr>
        <p:spPr>
          <a:xfrm>
            <a:off x="2064470" y="2452155"/>
            <a:ext cx="4411743" cy="15691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dirty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▶원형보전지의 개발이나 위치변경 </a:t>
            </a:r>
            <a:endParaRPr lang="en-US" altLang="ko-KR" dirty="0">
              <a:solidFill>
                <a:schemeClr val="tx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r>
              <a:rPr lang="en-US" altLang="ko-KR" dirty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  </a:t>
            </a:r>
            <a:r>
              <a:rPr lang="ko-KR" altLang="en-US" dirty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규모가 해당 사업의 최소 환경영향평가</a:t>
            </a:r>
            <a:endParaRPr lang="en-US" altLang="ko-KR" dirty="0">
              <a:solidFill>
                <a:schemeClr val="tx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r>
              <a:rPr lang="en-US" altLang="ko-KR" dirty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  </a:t>
            </a:r>
            <a:r>
              <a:rPr lang="ko-KR" altLang="en-US" dirty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대상 규모의 </a:t>
            </a:r>
            <a:r>
              <a:rPr lang="en-US" altLang="ko-KR" dirty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30%</a:t>
            </a:r>
            <a:r>
              <a:rPr lang="ko-KR" altLang="en-US" dirty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이상인 경우</a:t>
            </a:r>
            <a:endParaRPr lang="en-US" altLang="ko-KR" dirty="0">
              <a:solidFill>
                <a:schemeClr val="tx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r>
              <a:rPr lang="ko-KR" altLang="en-US" dirty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▶사업규모의 </a:t>
            </a:r>
            <a:r>
              <a:rPr lang="en-US" altLang="ko-KR" dirty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30%</a:t>
            </a:r>
            <a:r>
              <a:rPr lang="ko-KR" altLang="en-US" dirty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이상 증가되는 경우 </a:t>
            </a:r>
            <a:r>
              <a:rPr lang="en-US" altLang="ko-KR" sz="1200" dirty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sz="1200" dirty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증가규모가 최소 환경영향평가 대상에 해당되는 경우 포함</a:t>
            </a:r>
            <a:r>
              <a:rPr lang="en-US" altLang="ko-KR" sz="1200" dirty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  <a:endParaRPr lang="ko-KR" altLang="en-US" sz="1200" dirty="0">
              <a:solidFill>
                <a:schemeClr val="tx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7DB271F0-7B35-4397-9947-E914BAA599FB}"/>
              </a:ext>
            </a:extLst>
          </p:cNvPr>
          <p:cNvSpPr/>
          <p:nvPr/>
        </p:nvSpPr>
        <p:spPr>
          <a:xfrm>
            <a:off x="716436" y="4099869"/>
            <a:ext cx="1442301" cy="7258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800" dirty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그 외</a:t>
            </a:r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1EA8E138-25E9-4229-B149-5E49AEFC0C74}"/>
              </a:ext>
            </a:extLst>
          </p:cNvPr>
          <p:cNvSpPr/>
          <p:nvPr/>
        </p:nvSpPr>
        <p:spPr>
          <a:xfrm>
            <a:off x="2064470" y="4644268"/>
            <a:ext cx="4411743" cy="12003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dirty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▶협의 후 지연 중인 경우로서 </a:t>
            </a:r>
            <a:r>
              <a:rPr lang="en-US" altLang="ko-KR" dirty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5</a:t>
            </a:r>
            <a:r>
              <a:rPr lang="ko-KR" altLang="en-US" dirty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년이 </a:t>
            </a:r>
            <a:endParaRPr lang="en-US" altLang="ko-KR" dirty="0">
              <a:solidFill>
                <a:schemeClr val="tx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r>
              <a:rPr lang="en-US" altLang="ko-KR" dirty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  </a:t>
            </a:r>
            <a:r>
              <a:rPr lang="ko-KR" altLang="en-US" dirty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지나지 않아 재협의를 하지 아니한 </a:t>
            </a:r>
            <a:endParaRPr lang="en-US" altLang="ko-KR" dirty="0">
              <a:solidFill>
                <a:schemeClr val="tx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r>
              <a:rPr lang="en-US" altLang="ko-KR" dirty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  </a:t>
            </a:r>
            <a:r>
              <a:rPr lang="ko-KR" altLang="en-US" dirty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사업자가 그 부지에서 자연환경의 </a:t>
            </a:r>
            <a:endParaRPr lang="en-US" altLang="ko-KR" dirty="0">
              <a:solidFill>
                <a:schemeClr val="tx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r>
              <a:rPr lang="en-US" altLang="ko-KR" dirty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  </a:t>
            </a:r>
            <a:r>
              <a:rPr lang="ko-KR" altLang="en-US" dirty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훼손 또는 오염물질의 배출을 </a:t>
            </a:r>
            <a:endParaRPr lang="en-US" altLang="ko-KR" dirty="0">
              <a:solidFill>
                <a:schemeClr val="tx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r>
              <a:rPr lang="en-US" altLang="ko-KR" dirty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  </a:t>
            </a:r>
            <a:r>
              <a:rPr lang="ko-KR" altLang="en-US" dirty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발생시키는 경우</a:t>
            </a:r>
            <a:endParaRPr lang="en-US" altLang="ko-KR" dirty="0">
              <a:solidFill>
                <a:schemeClr val="tx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r>
              <a:rPr lang="ko-KR" altLang="en-US" dirty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▶공사가 </a:t>
            </a:r>
            <a:r>
              <a:rPr lang="en-US" altLang="ko-KR" dirty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7</a:t>
            </a:r>
            <a:r>
              <a:rPr lang="ko-KR" altLang="en-US" dirty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년 이상 중지된 후 재개되는 </a:t>
            </a:r>
            <a:endParaRPr lang="en-US" altLang="ko-KR" dirty="0">
              <a:solidFill>
                <a:schemeClr val="tx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r>
              <a:rPr lang="en-US" altLang="ko-KR" dirty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  </a:t>
            </a:r>
            <a:r>
              <a:rPr lang="ko-KR" altLang="en-US" dirty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경우</a:t>
            </a:r>
            <a:endParaRPr lang="ko-KR" altLang="en-US" sz="1200" spc="-150" dirty="0">
              <a:solidFill>
                <a:schemeClr val="tx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385840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EBFFB31C-2286-4859-9D11-0D2B791B6A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199313" cy="7199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71994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210</TotalTime>
  <Words>284</Words>
  <Application>Microsoft Office PowerPoint</Application>
  <PresentationFormat>사용자 지정</PresentationFormat>
  <Paragraphs>63</Paragraphs>
  <Slides>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5" baseType="lpstr">
      <vt:lpstr>HY견고딕</vt:lpstr>
      <vt:lpstr>HY헤드라인M</vt:lpstr>
      <vt:lpstr>맑은 고딕</vt:lpstr>
      <vt:lpstr>Arial</vt:lpstr>
      <vt:lpstr>Calibri</vt:lpstr>
      <vt:lpstr>Calibri Light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업무망</dc:creator>
  <cp:lastModifiedBy>업무망</cp:lastModifiedBy>
  <cp:revision>14</cp:revision>
  <cp:lastPrinted>2021-08-26T06:22:36Z</cp:lastPrinted>
  <dcterms:created xsi:type="dcterms:W3CDTF">2021-08-20T09:26:42Z</dcterms:created>
  <dcterms:modified xsi:type="dcterms:W3CDTF">2021-08-27T01:41:47Z</dcterms:modified>
</cp:coreProperties>
</file>